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80" r:id="rId4"/>
    <p:sldId id="279" r:id="rId5"/>
    <p:sldId id="278" r:id="rId6"/>
    <p:sldId id="277" r:id="rId7"/>
    <p:sldId id="276" r:id="rId8"/>
    <p:sldId id="275" r:id="rId9"/>
    <p:sldId id="274" r:id="rId10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336600"/>
    <a:srgbClr val="669900"/>
    <a:srgbClr val="99CC00"/>
    <a:srgbClr val="26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09791-B7AA-478C-A8D2-B0266EFE5E2F}" type="datetimeFigureOut">
              <a:rPr lang="pt-PT" smtClean="0"/>
              <a:t>04-01-2013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96670-6822-405F-A9AE-79816A3816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40079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09791-B7AA-478C-A8D2-B0266EFE5E2F}" type="datetimeFigureOut">
              <a:rPr lang="pt-PT" smtClean="0"/>
              <a:t>04-01-2013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96670-6822-405F-A9AE-79816A3816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85386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09791-B7AA-478C-A8D2-B0266EFE5E2F}" type="datetimeFigureOut">
              <a:rPr lang="pt-PT" smtClean="0"/>
              <a:t>04-01-2013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96670-6822-405F-A9AE-79816A3816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75959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09791-B7AA-478C-A8D2-B0266EFE5E2F}" type="datetimeFigureOut">
              <a:rPr lang="pt-PT" smtClean="0"/>
              <a:t>04-01-2013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96670-6822-405F-A9AE-79816A3816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10977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09791-B7AA-478C-A8D2-B0266EFE5E2F}" type="datetimeFigureOut">
              <a:rPr lang="pt-PT" smtClean="0"/>
              <a:t>04-01-2013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96670-6822-405F-A9AE-79816A3816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77253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09791-B7AA-478C-A8D2-B0266EFE5E2F}" type="datetimeFigureOut">
              <a:rPr lang="pt-PT" smtClean="0"/>
              <a:t>04-01-2013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96670-6822-405F-A9AE-79816A3816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13435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09791-B7AA-478C-A8D2-B0266EFE5E2F}" type="datetimeFigureOut">
              <a:rPr lang="pt-PT" smtClean="0"/>
              <a:t>04-01-2013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96670-6822-405F-A9AE-79816A3816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29237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09791-B7AA-478C-A8D2-B0266EFE5E2F}" type="datetimeFigureOut">
              <a:rPr lang="pt-PT" smtClean="0"/>
              <a:t>04-01-2013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96670-6822-405F-A9AE-79816A3816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41570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09791-B7AA-478C-A8D2-B0266EFE5E2F}" type="datetimeFigureOut">
              <a:rPr lang="pt-PT" smtClean="0"/>
              <a:t>04-01-2013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96670-6822-405F-A9AE-79816A3816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19321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09791-B7AA-478C-A8D2-B0266EFE5E2F}" type="datetimeFigureOut">
              <a:rPr lang="pt-PT" smtClean="0"/>
              <a:t>04-01-2013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96670-6822-405F-A9AE-79816A3816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75722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09791-B7AA-478C-A8D2-B0266EFE5E2F}" type="datetimeFigureOut">
              <a:rPr lang="pt-PT" smtClean="0"/>
              <a:t>04-01-2013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96670-6822-405F-A9AE-79816A3816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56815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609791-B7AA-478C-A8D2-B0266EFE5E2F}" type="datetimeFigureOut">
              <a:rPr lang="pt-PT" smtClean="0"/>
              <a:t>04-01-2013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C96670-6822-405F-A9AE-79816A38161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0702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  <a:gradFill>
            <a:gsLst>
              <a:gs pos="0">
                <a:srgbClr val="003300"/>
              </a:gs>
              <a:gs pos="48000">
                <a:srgbClr val="336600"/>
              </a:gs>
              <a:gs pos="100000">
                <a:srgbClr val="156B13"/>
              </a:gs>
            </a:gsLst>
            <a:lin ang="2700000" scaled="1"/>
          </a:gradFill>
          <a:ln>
            <a:noFill/>
          </a:ln>
          <a:effectLst/>
        </p:spPr>
        <p:txBody>
          <a:bodyPr>
            <a:normAutofit fontScale="90000"/>
          </a:bodyPr>
          <a:lstStyle/>
          <a:p>
            <a:pPr>
              <a:spcBef>
                <a:spcPts val="2400"/>
              </a:spcBef>
            </a:pPr>
            <a:r>
              <a:rPr lang="pt-PT" sz="1600" dirty="0" smtClean="0"/>
              <a:t/>
            </a:r>
            <a:br>
              <a:rPr lang="pt-PT" sz="1600" dirty="0" smtClean="0"/>
            </a:br>
            <a:r>
              <a:rPr lang="pt-PT" sz="1800" b="1" dirty="0" smtClean="0">
                <a:solidFill>
                  <a:srgbClr val="99CC00"/>
                </a:solidFill>
              </a:rPr>
              <a:t>CONFERÊNCIA “AGRO-ALIMENTAR: GOVERNANÇA, COMPETITIVIDADE E INTERNACIONALIZAÇÃO</a:t>
            </a:r>
            <a:r>
              <a:rPr lang="pt-PT" sz="1800" b="1" dirty="0" smtClean="0">
                <a:solidFill>
                  <a:srgbClr val="99CC00"/>
                </a:solidFill>
              </a:rPr>
              <a:t>”</a:t>
            </a:r>
            <a:br>
              <a:rPr lang="pt-PT" sz="1800" b="1" dirty="0" smtClean="0">
                <a:solidFill>
                  <a:srgbClr val="99CC00"/>
                </a:solidFill>
              </a:rPr>
            </a:br>
            <a:endParaRPr lang="pt-PT" sz="1600" dirty="0">
              <a:solidFill>
                <a:srgbClr val="99CC00"/>
              </a:solidFill>
            </a:endParaRPr>
          </a:p>
        </p:txBody>
      </p:sp>
      <p:sp>
        <p:nvSpPr>
          <p:cNvPr id="14" name="Marcador de Posição de Conteúdo 13"/>
          <p:cNvSpPr>
            <a:spLocks noGrp="1"/>
          </p:cNvSpPr>
          <p:nvPr>
            <p:ph sz="half" idx="2"/>
          </p:nvPr>
        </p:nvSpPr>
        <p:spPr>
          <a:xfrm>
            <a:off x="5111018" y="6162317"/>
            <a:ext cx="4038600" cy="504056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pt-PT" sz="900" dirty="0" smtClean="0">
                <a:solidFill>
                  <a:schemeClr val="bg1"/>
                </a:solidFill>
              </a:rPr>
              <a:t>Foto cedida por AICEP</a:t>
            </a:r>
            <a:endParaRPr lang="pt-PT" sz="900" dirty="0">
              <a:solidFill>
                <a:schemeClr val="bg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0" y="6414345"/>
            <a:ext cx="9144000" cy="461665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48000">
                <a:srgbClr val="336600"/>
              </a:gs>
              <a:gs pos="100000">
                <a:srgbClr val="156B13"/>
              </a:gs>
            </a:gsLst>
            <a:lin ang="2700000" scaled="1"/>
            <a:tileRect/>
          </a:gradFill>
          <a:effectLst/>
        </p:spPr>
        <p:txBody>
          <a:bodyPr wrap="square">
            <a:spAutoFit/>
          </a:bodyPr>
          <a:lstStyle/>
          <a:p>
            <a:r>
              <a:rPr lang="pt-PT" sz="1200" dirty="0" smtClean="0">
                <a:solidFill>
                  <a:srgbClr val="99CC00"/>
                </a:solidFill>
              </a:rPr>
              <a:t>Sala de </a:t>
            </a:r>
            <a:r>
              <a:rPr lang="pt-PT" sz="1200" dirty="0" smtClean="0">
                <a:solidFill>
                  <a:srgbClr val="99CC00"/>
                </a:solidFill>
              </a:rPr>
              <a:t>Atos</a:t>
            </a:r>
            <a:r>
              <a:rPr lang="pt-PT" sz="1200" dirty="0" smtClean="0">
                <a:solidFill>
                  <a:srgbClr val="99CC00"/>
                </a:solidFill>
              </a:rPr>
              <a:t>, ISA</a:t>
            </a:r>
            <a:br>
              <a:rPr lang="pt-PT" sz="1200" dirty="0" smtClean="0">
                <a:solidFill>
                  <a:srgbClr val="99CC00"/>
                </a:solidFill>
              </a:rPr>
            </a:br>
            <a:r>
              <a:rPr lang="pt-PT" sz="1200" dirty="0" smtClean="0">
                <a:solidFill>
                  <a:srgbClr val="99CC00"/>
                </a:solidFill>
              </a:rPr>
              <a:t>12 de </a:t>
            </a:r>
            <a:r>
              <a:rPr lang="pt-PT" sz="1200" dirty="0" err="1" smtClean="0">
                <a:solidFill>
                  <a:srgbClr val="99CC00"/>
                </a:solidFill>
              </a:rPr>
              <a:t>dezembro</a:t>
            </a:r>
            <a:r>
              <a:rPr lang="pt-PT" sz="1200" dirty="0" smtClean="0">
                <a:solidFill>
                  <a:srgbClr val="99CC00"/>
                </a:solidFill>
              </a:rPr>
              <a:t> de 2012</a:t>
            </a:r>
            <a:endParaRPr lang="pt-PT" sz="1200" dirty="0">
              <a:solidFill>
                <a:srgbClr val="99CC00"/>
              </a:solidFill>
            </a:endParaRPr>
          </a:p>
        </p:txBody>
      </p:sp>
      <p:pic>
        <p:nvPicPr>
          <p:cNvPr id="1029" name="Picture 5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80"/>
            <a:ext cx="9144000" cy="5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5736" y="6180494"/>
            <a:ext cx="4041775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X:\pub\noticias\2012\conferencia_AICEP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0307" y="6414345"/>
            <a:ext cx="2753694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407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  <a:gradFill>
            <a:gsLst>
              <a:gs pos="0">
                <a:srgbClr val="003300"/>
              </a:gs>
              <a:gs pos="48000">
                <a:srgbClr val="336600"/>
              </a:gs>
              <a:gs pos="100000">
                <a:srgbClr val="156B13"/>
              </a:gs>
            </a:gsLst>
            <a:lin ang="2700000" scaled="1"/>
          </a:gradFill>
          <a:ln>
            <a:noFill/>
          </a:ln>
          <a:effectLst/>
        </p:spPr>
        <p:txBody>
          <a:bodyPr>
            <a:normAutofit fontScale="90000"/>
          </a:bodyPr>
          <a:lstStyle/>
          <a:p>
            <a:pPr>
              <a:spcBef>
                <a:spcPts val="2400"/>
              </a:spcBef>
            </a:pPr>
            <a:r>
              <a:rPr lang="pt-PT" sz="1600" dirty="0" smtClean="0"/>
              <a:t/>
            </a:r>
            <a:br>
              <a:rPr lang="pt-PT" sz="1600" dirty="0" smtClean="0"/>
            </a:br>
            <a:r>
              <a:rPr lang="pt-PT" sz="1800" b="1" dirty="0" smtClean="0">
                <a:solidFill>
                  <a:srgbClr val="99CC00"/>
                </a:solidFill>
              </a:rPr>
              <a:t>CONFERÊNCIA “AGRO-ALIMENTAR: GOVERNANÇA, COMPETITIVIDADE E INTERNACIONALIZAÇÃO” </a:t>
            </a:r>
            <a:br>
              <a:rPr lang="pt-PT" sz="1800" b="1" dirty="0" smtClean="0">
                <a:solidFill>
                  <a:srgbClr val="99CC00"/>
                </a:solidFill>
              </a:rPr>
            </a:br>
            <a:endParaRPr lang="pt-PT" sz="1800" dirty="0">
              <a:solidFill>
                <a:srgbClr val="99CC00"/>
              </a:solidFill>
            </a:endParaRPr>
          </a:p>
        </p:txBody>
      </p:sp>
      <p:sp>
        <p:nvSpPr>
          <p:cNvPr id="14" name="Marcador de Posição de Conteúdo 13"/>
          <p:cNvSpPr>
            <a:spLocks noGrp="1"/>
          </p:cNvSpPr>
          <p:nvPr>
            <p:ph sz="half" idx="2"/>
          </p:nvPr>
        </p:nvSpPr>
        <p:spPr>
          <a:xfrm>
            <a:off x="5111018" y="6162317"/>
            <a:ext cx="4038600" cy="504056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pt-PT" sz="900" dirty="0" smtClean="0">
                <a:solidFill>
                  <a:schemeClr val="bg1"/>
                </a:solidFill>
              </a:rPr>
              <a:t>Foto cedida por AICEP</a:t>
            </a:r>
            <a:endParaRPr lang="pt-PT" sz="900" dirty="0">
              <a:solidFill>
                <a:schemeClr val="bg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0" y="6414345"/>
            <a:ext cx="9144000" cy="461665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48000">
                <a:srgbClr val="336600"/>
              </a:gs>
              <a:gs pos="100000">
                <a:srgbClr val="156B13"/>
              </a:gs>
            </a:gsLst>
            <a:lin ang="2700000" scaled="1"/>
            <a:tileRect/>
          </a:gradFill>
          <a:effectLst/>
        </p:spPr>
        <p:txBody>
          <a:bodyPr wrap="square">
            <a:spAutoFit/>
          </a:bodyPr>
          <a:lstStyle/>
          <a:p>
            <a:r>
              <a:rPr lang="pt-PT" sz="1200" dirty="0">
                <a:solidFill>
                  <a:srgbClr val="99CC00"/>
                </a:solidFill>
              </a:rPr>
              <a:t>Sala de </a:t>
            </a:r>
            <a:r>
              <a:rPr lang="pt-PT" sz="1200" dirty="0" smtClean="0">
                <a:solidFill>
                  <a:srgbClr val="99CC00"/>
                </a:solidFill>
              </a:rPr>
              <a:t>Atos</a:t>
            </a:r>
            <a:r>
              <a:rPr lang="pt-PT" sz="1200" dirty="0">
                <a:solidFill>
                  <a:srgbClr val="99CC00"/>
                </a:solidFill>
              </a:rPr>
              <a:t>, ISA</a:t>
            </a:r>
            <a:br>
              <a:rPr lang="pt-PT" sz="1200" dirty="0">
                <a:solidFill>
                  <a:srgbClr val="99CC00"/>
                </a:solidFill>
              </a:rPr>
            </a:br>
            <a:r>
              <a:rPr lang="pt-PT" sz="1200" dirty="0">
                <a:solidFill>
                  <a:srgbClr val="99CC00"/>
                </a:solidFill>
              </a:rPr>
              <a:t>12 de </a:t>
            </a:r>
            <a:r>
              <a:rPr lang="pt-PT" sz="1200" dirty="0" err="1">
                <a:solidFill>
                  <a:srgbClr val="99CC00"/>
                </a:solidFill>
              </a:rPr>
              <a:t>dezembro</a:t>
            </a:r>
            <a:r>
              <a:rPr lang="pt-PT" sz="1200" dirty="0">
                <a:solidFill>
                  <a:srgbClr val="99CC00"/>
                </a:solidFill>
              </a:rPr>
              <a:t> de 2012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48679"/>
            <a:ext cx="9146051" cy="5865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9630" y="6161138"/>
            <a:ext cx="4041775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100" y="6413402"/>
            <a:ext cx="2755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17858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  <a:gradFill>
            <a:gsLst>
              <a:gs pos="0">
                <a:srgbClr val="003300"/>
              </a:gs>
              <a:gs pos="48000">
                <a:srgbClr val="336600"/>
              </a:gs>
              <a:gs pos="100000">
                <a:srgbClr val="156B13"/>
              </a:gs>
            </a:gsLst>
            <a:lin ang="2700000" scaled="1"/>
          </a:gradFill>
          <a:ln>
            <a:noFill/>
          </a:ln>
          <a:effectLst/>
        </p:spPr>
        <p:txBody>
          <a:bodyPr>
            <a:normAutofit fontScale="90000"/>
          </a:bodyPr>
          <a:lstStyle/>
          <a:p>
            <a:pPr>
              <a:spcBef>
                <a:spcPts val="2400"/>
              </a:spcBef>
            </a:pPr>
            <a:r>
              <a:rPr lang="pt-PT" sz="1600" dirty="0" smtClean="0"/>
              <a:t/>
            </a:r>
            <a:br>
              <a:rPr lang="pt-PT" sz="1600" dirty="0" smtClean="0"/>
            </a:br>
            <a:r>
              <a:rPr lang="pt-PT" sz="1800" b="1" dirty="0" smtClean="0">
                <a:solidFill>
                  <a:srgbClr val="99CC00"/>
                </a:solidFill>
              </a:rPr>
              <a:t>CONFERÊNCIA “AGRO-ALIMENTAR: GOVERNANÇA, COMPETITIVIDADE E INTERNACIONALIZAÇÃO” </a:t>
            </a:r>
            <a:br>
              <a:rPr lang="pt-PT" sz="1800" b="1" dirty="0" smtClean="0">
                <a:solidFill>
                  <a:srgbClr val="99CC00"/>
                </a:solidFill>
              </a:rPr>
            </a:br>
            <a:endParaRPr lang="pt-PT" sz="1800" dirty="0">
              <a:solidFill>
                <a:srgbClr val="99CC00"/>
              </a:solidFill>
            </a:endParaRPr>
          </a:p>
        </p:txBody>
      </p:sp>
      <p:sp>
        <p:nvSpPr>
          <p:cNvPr id="14" name="Marcador de Posição de Conteúdo 13"/>
          <p:cNvSpPr>
            <a:spLocks noGrp="1"/>
          </p:cNvSpPr>
          <p:nvPr>
            <p:ph sz="half" idx="2"/>
          </p:nvPr>
        </p:nvSpPr>
        <p:spPr>
          <a:xfrm>
            <a:off x="5111018" y="6162317"/>
            <a:ext cx="4038600" cy="504056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pt-PT" sz="900" dirty="0" smtClean="0">
                <a:solidFill>
                  <a:schemeClr val="bg1"/>
                </a:solidFill>
              </a:rPr>
              <a:t>Foto cedida por AICEP</a:t>
            </a:r>
            <a:endParaRPr lang="pt-PT" sz="900" dirty="0">
              <a:solidFill>
                <a:schemeClr val="bg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0" y="6414345"/>
            <a:ext cx="9144000" cy="461665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48000">
                <a:srgbClr val="336600"/>
              </a:gs>
              <a:gs pos="100000">
                <a:srgbClr val="156B13"/>
              </a:gs>
            </a:gsLst>
            <a:lin ang="2700000" scaled="1"/>
            <a:tileRect/>
          </a:gradFill>
          <a:effectLst/>
        </p:spPr>
        <p:txBody>
          <a:bodyPr wrap="square">
            <a:spAutoFit/>
          </a:bodyPr>
          <a:lstStyle/>
          <a:p>
            <a:r>
              <a:rPr lang="pt-PT" sz="1200" dirty="0">
                <a:solidFill>
                  <a:srgbClr val="99CC00"/>
                </a:solidFill>
              </a:rPr>
              <a:t>Sala de </a:t>
            </a:r>
            <a:r>
              <a:rPr lang="pt-PT" sz="1200" dirty="0" smtClean="0">
                <a:solidFill>
                  <a:srgbClr val="99CC00"/>
                </a:solidFill>
              </a:rPr>
              <a:t>Atos</a:t>
            </a:r>
            <a:r>
              <a:rPr lang="pt-PT" sz="1200" dirty="0">
                <a:solidFill>
                  <a:srgbClr val="99CC00"/>
                </a:solidFill>
              </a:rPr>
              <a:t>, ISA</a:t>
            </a:r>
            <a:br>
              <a:rPr lang="pt-PT" sz="1200" dirty="0">
                <a:solidFill>
                  <a:srgbClr val="99CC00"/>
                </a:solidFill>
              </a:rPr>
            </a:br>
            <a:r>
              <a:rPr lang="pt-PT" sz="1200" dirty="0">
                <a:solidFill>
                  <a:srgbClr val="99CC00"/>
                </a:solidFill>
              </a:rPr>
              <a:t>12 de </a:t>
            </a:r>
            <a:r>
              <a:rPr lang="pt-PT" sz="1200" dirty="0" err="1">
                <a:solidFill>
                  <a:srgbClr val="99CC00"/>
                </a:solidFill>
              </a:rPr>
              <a:t>dezembro</a:t>
            </a:r>
            <a:r>
              <a:rPr lang="pt-PT" sz="1200" dirty="0">
                <a:solidFill>
                  <a:srgbClr val="99CC00"/>
                </a:solidFill>
              </a:rPr>
              <a:t> de 2012</a:t>
            </a:r>
          </a:p>
        </p:txBody>
      </p:sp>
      <p:sp>
        <p:nvSpPr>
          <p:cNvPr id="16" name="Marcador de Posição de Conteúdo 1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81"/>
            <a:ext cx="9144000" cy="5865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225" y="6138764"/>
            <a:ext cx="4041775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100" y="6412460"/>
            <a:ext cx="2755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1785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  <a:gradFill>
            <a:gsLst>
              <a:gs pos="0">
                <a:srgbClr val="003300"/>
              </a:gs>
              <a:gs pos="48000">
                <a:srgbClr val="336600"/>
              </a:gs>
              <a:gs pos="100000">
                <a:srgbClr val="156B13"/>
              </a:gs>
            </a:gsLst>
            <a:lin ang="2700000" scaled="1"/>
          </a:gradFill>
          <a:ln>
            <a:noFill/>
          </a:ln>
          <a:effectLst/>
        </p:spPr>
        <p:txBody>
          <a:bodyPr>
            <a:normAutofit fontScale="90000"/>
          </a:bodyPr>
          <a:lstStyle/>
          <a:p>
            <a:pPr>
              <a:spcBef>
                <a:spcPts val="2400"/>
              </a:spcBef>
            </a:pPr>
            <a:r>
              <a:rPr lang="pt-PT" sz="1600" dirty="0" smtClean="0"/>
              <a:t/>
            </a:r>
            <a:br>
              <a:rPr lang="pt-PT" sz="1600" dirty="0" smtClean="0"/>
            </a:br>
            <a:r>
              <a:rPr lang="pt-PT" sz="1800" b="1" dirty="0" smtClean="0">
                <a:solidFill>
                  <a:srgbClr val="99CC00"/>
                </a:solidFill>
              </a:rPr>
              <a:t>CONFERÊNCIA “AGRO-ALIMENTAR: GOVERNANÇA, COMPETITIVIDADE E INTERNACIONALIZAÇÃO” </a:t>
            </a:r>
            <a:br>
              <a:rPr lang="pt-PT" sz="1800" b="1" dirty="0" smtClean="0">
                <a:solidFill>
                  <a:srgbClr val="99CC00"/>
                </a:solidFill>
              </a:rPr>
            </a:br>
            <a:endParaRPr lang="pt-PT" sz="1800" dirty="0">
              <a:solidFill>
                <a:srgbClr val="99CC00"/>
              </a:solidFill>
            </a:endParaRPr>
          </a:p>
        </p:txBody>
      </p:sp>
      <p:sp>
        <p:nvSpPr>
          <p:cNvPr id="14" name="Marcador de Posição de Conteúdo 13"/>
          <p:cNvSpPr>
            <a:spLocks noGrp="1"/>
          </p:cNvSpPr>
          <p:nvPr>
            <p:ph sz="half" idx="2"/>
          </p:nvPr>
        </p:nvSpPr>
        <p:spPr>
          <a:xfrm>
            <a:off x="5111018" y="6162317"/>
            <a:ext cx="4038600" cy="504056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pt-PT" sz="900" dirty="0" smtClean="0">
                <a:solidFill>
                  <a:schemeClr val="bg1"/>
                </a:solidFill>
              </a:rPr>
              <a:t>Foto cedida por AICEP</a:t>
            </a:r>
            <a:endParaRPr lang="pt-PT" sz="900" dirty="0">
              <a:solidFill>
                <a:schemeClr val="bg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0" y="6414345"/>
            <a:ext cx="9144000" cy="461665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48000">
                <a:srgbClr val="336600"/>
              </a:gs>
              <a:gs pos="100000">
                <a:srgbClr val="156B13"/>
              </a:gs>
            </a:gsLst>
            <a:lin ang="2700000" scaled="1"/>
            <a:tileRect/>
          </a:gradFill>
          <a:effectLst/>
        </p:spPr>
        <p:txBody>
          <a:bodyPr wrap="square">
            <a:spAutoFit/>
          </a:bodyPr>
          <a:lstStyle/>
          <a:p>
            <a:r>
              <a:rPr lang="pt-PT" sz="1200" dirty="0">
                <a:solidFill>
                  <a:srgbClr val="99CC00"/>
                </a:solidFill>
              </a:rPr>
              <a:t>Sala de </a:t>
            </a:r>
            <a:r>
              <a:rPr lang="pt-PT" sz="1200" dirty="0" smtClean="0">
                <a:solidFill>
                  <a:srgbClr val="99CC00"/>
                </a:solidFill>
              </a:rPr>
              <a:t>Atos</a:t>
            </a:r>
            <a:r>
              <a:rPr lang="pt-PT" sz="1200" dirty="0">
                <a:solidFill>
                  <a:srgbClr val="99CC00"/>
                </a:solidFill>
              </a:rPr>
              <a:t>, ISA</a:t>
            </a:r>
            <a:br>
              <a:rPr lang="pt-PT" sz="1200" dirty="0">
                <a:solidFill>
                  <a:srgbClr val="99CC00"/>
                </a:solidFill>
              </a:rPr>
            </a:br>
            <a:r>
              <a:rPr lang="pt-PT" sz="1200" dirty="0">
                <a:solidFill>
                  <a:srgbClr val="99CC00"/>
                </a:solidFill>
              </a:rPr>
              <a:t>12 de </a:t>
            </a:r>
            <a:r>
              <a:rPr lang="pt-PT" sz="1200" dirty="0" err="1">
                <a:solidFill>
                  <a:srgbClr val="99CC00"/>
                </a:solidFill>
              </a:rPr>
              <a:t>dezembro</a:t>
            </a:r>
            <a:r>
              <a:rPr lang="pt-PT" sz="1200" dirty="0">
                <a:solidFill>
                  <a:srgbClr val="99CC00"/>
                </a:solidFill>
              </a:rPr>
              <a:t> de 2012</a:t>
            </a:r>
          </a:p>
        </p:txBody>
      </p:sp>
      <p:sp>
        <p:nvSpPr>
          <p:cNvPr id="16" name="Marcador de Posição de Conteúdo 1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00" y="548679"/>
            <a:ext cx="9159699" cy="5865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224" y="6161138"/>
            <a:ext cx="4041775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100" y="6413402"/>
            <a:ext cx="2755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1785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  <a:gradFill>
            <a:gsLst>
              <a:gs pos="0">
                <a:srgbClr val="003300"/>
              </a:gs>
              <a:gs pos="48000">
                <a:srgbClr val="336600"/>
              </a:gs>
              <a:gs pos="100000">
                <a:srgbClr val="156B13"/>
              </a:gs>
            </a:gsLst>
            <a:lin ang="2700000" scaled="1"/>
          </a:gradFill>
          <a:ln>
            <a:noFill/>
          </a:ln>
          <a:effectLst/>
        </p:spPr>
        <p:txBody>
          <a:bodyPr>
            <a:normAutofit fontScale="90000"/>
          </a:bodyPr>
          <a:lstStyle/>
          <a:p>
            <a:pPr>
              <a:spcBef>
                <a:spcPts val="2400"/>
              </a:spcBef>
            </a:pPr>
            <a:r>
              <a:rPr lang="pt-PT" sz="1600" dirty="0" smtClean="0"/>
              <a:t/>
            </a:r>
            <a:br>
              <a:rPr lang="pt-PT" sz="1600" dirty="0" smtClean="0"/>
            </a:br>
            <a:r>
              <a:rPr lang="pt-PT" sz="1800" b="1" dirty="0" smtClean="0">
                <a:solidFill>
                  <a:srgbClr val="99CC00"/>
                </a:solidFill>
              </a:rPr>
              <a:t>CONFERÊNCIA “AGRO-ALIMENTAR: GOVERNANÇA, COMPETITIVIDADE E INTERNACIONALIZAÇÃO” </a:t>
            </a:r>
            <a:br>
              <a:rPr lang="pt-PT" sz="1800" b="1" dirty="0" smtClean="0">
                <a:solidFill>
                  <a:srgbClr val="99CC00"/>
                </a:solidFill>
              </a:rPr>
            </a:br>
            <a:endParaRPr lang="pt-PT" sz="1800" dirty="0">
              <a:solidFill>
                <a:srgbClr val="99CC00"/>
              </a:solidFill>
            </a:endParaRPr>
          </a:p>
        </p:txBody>
      </p:sp>
      <p:sp>
        <p:nvSpPr>
          <p:cNvPr id="14" name="Marcador de Posição de Conteúdo 13"/>
          <p:cNvSpPr>
            <a:spLocks noGrp="1"/>
          </p:cNvSpPr>
          <p:nvPr>
            <p:ph sz="half" idx="2"/>
          </p:nvPr>
        </p:nvSpPr>
        <p:spPr>
          <a:xfrm>
            <a:off x="5111018" y="6162317"/>
            <a:ext cx="4038600" cy="504056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pt-PT" sz="900" dirty="0" smtClean="0">
                <a:solidFill>
                  <a:schemeClr val="bg1"/>
                </a:solidFill>
              </a:rPr>
              <a:t>Foto cedida por AICEP</a:t>
            </a:r>
            <a:endParaRPr lang="pt-PT" sz="900" dirty="0">
              <a:solidFill>
                <a:schemeClr val="bg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0" y="6414345"/>
            <a:ext cx="9144000" cy="461665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48000">
                <a:srgbClr val="336600"/>
              </a:gs>
              <a:gs pos="100000">
                <a:srgbClr val="156B13"/>
              </a:gs>
            </a:gsLst>
            <a:lin ang="2700000" scaled="1"/>
            <a:tileRect/>
          </a:gradFill>
          <a:effectLst/>
        </p:spPr>
        <p:txBody>
          <a:bodyPr wrap="square">
            <a:spAutoFit/>
          </a:bodyPr>
          <a:lstStyle/>
          <a:p>
            <a:r>
              <a:rPr lang="pt-PT" sz="1200" dirty="0">
                <a:solidFill>
                  <a:srgbClr val="99CC00"/>
                </a:solidFill>
              </a:rPr>
              <a:t>Sala de </a:t>
            </a:r>
            <a:r>
              <a:rPr lang="pt-PT" sz="1200" dirty="0" smtClean="0">
                <a:solidFill>
                  <a:srgbClr val="99CC00"/>
                </a:solidFill>
              </a:rPr>
              <a:t>Atos</a:t>
            </a:r>
            <a:r>
              <a:rPr lang="pt-PT" sz="1200" dirty="0">
                <a:solidFill>
                  <a:srgbClr val="99CC00"/>
                </a:solidFill>
              </a:rPr>
              <a:t>, ISA</a:t>
            </a:r>
            <a:br>
              <a:rPr lang="pt-PT" sz="1200" dirty="0">
                <a:solidFill>
                  <a:srgbClr val="99CC00"/>
                </a:solidFill>
              </a:rPr>
            </a:br>
            <a:r>
              <a:rPr lang="pt-PT" sz="1200" dirty="0">
                <a:solidFill>
                  <a:srgbClr val="99CC00"/>
                </a:solidFill>
              </a:rPr>
              <a:t>12 de </a:t>
            </a:r>
            <a:r>
              <a:rPr lang="pt-PT" sz="1200" dirty="0" err="1">
                <a:solidFill>
                  <a:srgbClr val="99CC00"/>
                </a:solidFill>
              </a:rPr>
              <a:t>dezembro</a:t>
            </a:r>
            <a:r>
              <a:rPr lang="pt-PT" sz="1200" dirty="0">
                <a:solidFill>
                  <a:srgbClr val="99CC00"/>
                </a:solidFill>
              </a:rPr>
              <a:t> de 2012</a:t>
            </a:r>
          </a:p>
        </p:txBody>
      </p:sp>
      <p:sp>
        <p:nvSpPr>
          <p:cNvPr id="16" name="Marcador de Posição de Conteúdo 1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" y="548679"/>
            <a:ext cx="9141762" cy="5865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040" y="6138764"/>
            <a:ext cx="4041775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101" y="6422983"/>
            <a:ext cx="2755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1785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  <a:gradFill>
            <a:gsLst>
              <a:gs pos="0">
                <a:srgbClr val="003300"/>
              </a:gs>
              <a:gs pos="48000">
                <a:srgbClr val="336600"/>
              </a:gs>
              <a:gs pos="100000">
                <a:srgbClr val="156B13"/>
              </a:gs>
            </a:gsLst>
            <a:lin ang="2700000" scaled="1"/>
          </a:gradFill>
          <a:ln>
            <a:noFill/>
          </a:ln>
          <a:effectLst/>
        </p:spPr>
        <p:txBody>
          <a:bodyPr>
            <a:normAutofit fontScale="90000"/>
          </a:bodyPr>
          <a:lstStyle/>
          <a:p>
            <a:pPr>
              <a:spcBef>
                <a:spcPts val="2400"/>
              </a:spcBef>
            </a:pPr>
            <a:r>
              <a:rPr lang="pt-PT" sz="1600" dirty="0" smtClean="0"/>
              <a:t/>
            </a:r>
            <a:br>
              <a:rPr lang="pt-PT" sz="1600" dirty="0" smtClean="0"/>
            </a:br>
            <a:r>
              <a:rPr lang="pt-PT" sz="1800" b="1" dirty="0" smtClean="0">
                <a:solidFill>
                  <a:srgbClr val="99CC00"/>
                </a:solidFill>
              </a:rPr>
              <a:t>CONFERÊNCIA “AGRO-ALIMENTAR: GOVERNANÇA, COMPETITIVIDADE E INTERNACIONALIZAÇÃO” </a:t>
            </a:r>
            <a:br>
              <a:rPr lang="pt-PT" sz="1800" b="1" dirty="0" smtClean="0">
                <a:solidFill>
                  <a:srgbClr val="99CC00"/>
                </a:solidFill>
              </a:rPr>
            </a:br>
            <a:endParaRPr lang="pt-PT" sz="1800" dirty="0">
              <a:solidFill>
                <a:srgbClr val="99CC00"/>
              </a:solidFill>
            </a:endParaRPr>
          </a:p>
        </p:txBody>
      </p:sp>
      <p:sp>
        <p:nvSpPr>
          <p:cNvPr id="14" name="Marcador de Posição de Conteúdo 13"/>
          <p:cNvSpPr>
            <a:spLocks noGrp="1"/>
          </p:cNvSpPr>
          <p:nvPr>
            <p:ph sz="half" idx="2"/>
          </p:nvPr>
        </p:nvSpPr>
        <p:spPr>
          <a:xfrm>
            <a:off x="5111018" y="6162317"/>
            <a:ext cx="4038600" cy="504056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pt-PT" sz="900" dirty="0" smtClean="0">
                <a:solidFill>
                  <a:schemeClr val="bg1"/>
                </a:solidFill>
              </a:rPr>
              <a:t>Foto cedida por AICEP</a:t>
            </a:r>
            <a:endParaRPr lang="pt-PT" sz="900" dirty="0">
              <a:solidFill>
                <a:schemeClr val="bg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0" y="6414345"/>
            <a:ext cx="9144000" cy="461665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48000">
                <a:srgbClr val="336600"/>
              </a:gs>
              <a:gs pos="100000">
                <a:srgbClr val="156B13"/>
              </a:gs>
            </a:gsLst>
            <a:lin ang="2700000" scaled="1"/>
            <a:tileRect/>
          </a:gradFill>
          <a:effectLst/>
        </p:spPr>
        <p:txBody>
          <a:bodyPr wrap="square">
            <a:spAutoFit/>
          </a:bodyPr>
          <a:lstStyle/>
          <a:p>
            <a:r>
              <a:rPr lang="pt-PT" sz="1200" dirty="0">
                <a:solidFill>
                  <a:srgbClr val="99CC00"/>
                </a:solidFill>
              </a:rPr>
              <a:t>Sala de </a:t>
            </a:r>
            <a:r>
              <a:rPr lang="pt-PT" sz="1200" dirty="0" smtClean="0">
                <a:solidFill>
                  <a:srgbClr val="99CC00"/>
                </a:solidFill>
              </a:rPr>
              <a:t>Atos</a:t>
            </a:r>
            <a:r>
              <a:rPr lang="pt-PT" sz="1200" dirty="0">
                <a:solidFill>
                  <a:srgbClr val="99CC00"/>
                </a:solidFill>
              </a:rPr>
              <a:t>, ISA</a:t>
            </a:r>
            <a:br>
              <a:rPr lang="pt-PT" sz="1200" dirty="0">
                <a:solidFill>
                  <a:srgbClr val="99CC00"/>
                </a:solidFill>
              </a:rPr>
            </a:br>
            <a:r>
              <a:rPr lang="pt-PT" sz="1200" dirty="0">
                <a:solidFill>
                  <a:srgbClr val="99CC00"/>
                </a:solidFill>
              </a:rPr>
              <a:t>12 de </a:t>
            </a:r>
            <a:r>
              <a:rPr lang="pt-PT" sz="1200" dirty="0" err="1">
                <a:solidFill>
                  <a:srgbClr val="99CC00"/>
                </a:solidFill>
              </a:rPr>
              <a:t>dezembro</a:t>
            </a:r>
            <a:r>
              <a:rPr lang="pt-PT" sz="1200" dirty="0">
                <a:solidFill>
                  <a:srgbClr val="99CC00"/>
                </a:solidFill>
              </a:rPr>
              <a:t> de 2012</a:t>
            </a:r>
          </a:p>
        </p:txBody>
      </p:sp>
      <p:sp>
        <p:nvSpPr>
          <p:cNvPr id="16" name="Marcador de Posição de Conteúdo 1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81"/>
            <a:ext cx="9144000" cy="5865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225" y="6138764"/>
            <a:ext cx="4041775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100" y="6414345"/>
            <a:ext cx="2755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17858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  <a:gradFill>
            <a:gsLst>
              <a:gs pos="0">
                <a:srgbClr val="003300"/>
              </a:gs>
              <a:gs pos="48000">
                <a:srgbClr val="336600"/>
              </a:gs>
              <a:gs pos="100000">
                <a:srgbClr val="156B13"/>
              </a:gs>
            </a:gsLst>
            <a:lin ang="2700000" scaled="1"/>
          </a:gradFill>
          <a:ln>
            <a:noFill/>
          </a:ln>
          <a:effectLst/>
        </p:spPr>
        <p:txBody>
          <a:bodyPr>
            <a:normAutofit fontScale="90000"/>
          </a:bodyPr>
          <a:lstStyle/>
          <a:p>
            <a:pPr>
              <a:spcBef>
                <a:spcPts val="2400"/>
              </a:spcBef>
            </a:pPr>
            <a:r>
              <a:rPr lang="pt-PT" sz="1600" dirty="0" smtClean="0"/>
              <a:t/>
            </a:r>
            <a:br>
              <a:rPr lang="pt-PT" sz="1600" dirty="0" smtClean="0"/>
            </a:br>
            <a:r>
              <a:rPr lang="pt-PT" sz="1800" b="1" dirty="0" smtClean="0">
                <a:solidFill>
                  <a:srgbClr val="99CC00"/>
                </a:solidFill>
              </a:rPr>
              <a:t>CONFERÊNCIA “AGRO-ALIMENTAR: GOVERNANÇA, COMPETITIVIDADE E INTERNACIONALIZAÇÃO” </a:t>
            </a:r>
            <a:br>
              <a:rPr lang="pt-PT" sz="1800" b="1" dirty="0" smtClean="0">
                <a:solidFill>
                  <a:srgbClr val="99CC00"/>
                </a:solidFill>
              </a:rPr>
            </a:br>
            <a:endParaRPr lang="pt-PT" sz="1800" dirty="0">
              <a:solidFill>
                <a:srgbClr val="99CC00"/>
              </a:solidFill>
            </a:endParaRPr>
          </a:p>
        </p:txBody>
      </p:sp>
      <p:sp>
        <p:nvSpPr>
          <p:cNvPr id="14" name="Marcador de Posição de Conteúdo 13"/>
          <p:cNvSpPr>
            <a:spLocks noGrp="1"/>
          </p:cNvSpPr>
          <p:nvPr>
            <p:ph sz="half" idx="2"/>
          </p:nvPr>
        </p:nvSpPr>
        <p:spPr>
          <a:xfrm>
            <a:off x="5111018" y="6162317"/>
            <a:ext cx="4038600" cy="504056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pt-PT" sz="900" dirty="0" smtClean="0">
                <a:solidFill>
                  <a:schemeClr val="bg1"/>
                </a:solidFill>
              </a:rPr>
              <a:t>Foto cedida por AICEP</a:t>
            </a:r>
            <a:endParaRPr lang="pt-PT" sz="900" dirty="0">
              <a:solidFill>
                <a:schemeClr val="bg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0" y="6414345"/>
            <a:ext cx="9144000" cy="461665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48000">
                <a:srgbClr val="336600"/>
              </a:gs>
              <a:gs pos="100000">
                <a:srgbClr val="156B13"/>
              </a:gs>
            </a:gsLst>
            <a:lin ang="2700000" scaled="1"/>
            <a:tileRect/>
          </a:gradFill>
          <a:effectLst/>
        </p:spPr>
        <p:txBody>
          <a:bodyPr wrap="square">
            <a:spAutoFit/>
          </a:bodyPr>
          <a:lstStyle/>
          <a:p>
            <a:r>
              <a:rPr lang="pt-PT" sz="1200" dirty="0">
                <a:solidFill>
                  <a:srgbClr val="99CC00"/>
                </a:solidFill>
              </a:rPr>
              <a:t>Sala de </a:t>
            </a:r>
            <a:r>
              <a:rPr lang="pt-PT" sz="1200" dirty="0" smtClean="0">
                <a:solidFill>
                  <a:srgbClr val="99CC00"/>
                </a:solidFill>
              </a:rPr>
              <a:t>Atos</a:t>
            </a:r>
            <a:r>
              <a:rPr lang="pt-PT" sz="1200" dirty="0">
                <a:solidFill>
                  <a:srgbClr val="99CC00"/>
                </a:solidFill>
              </a:rPr>
              <a:t>, ISA</a:t>
            </a:r>
            <a:br>
              <a:rPr lang="pt-PT" sz="1200" dirty="0">
                <a:solidFill>
                  <a:srgbClr val="99CC00"/>
                </a:solidFill>
              </a:rPr>
            </a:br>
            <a:r>
              <a:rPr lang="pt-PT" sz="1200" dirty="0">
                <a:solidFill>
                  <a:srgbClr val="99CC00"/>
                </a:solidFill>
              </a:rPr>
              <a:t>12 de </a:t>
            </a:r>
            <a:r>
              <a:rPr lang="pt-PT" sz="1200" dirty="0" err="1">
                <a:solidFill>
                  <a:srgbClr val="99CC00"/>
                </a:solidFill>
              </a:rPr>
              <a:t>dezembro</a:t>
            </a:r>
            <a:r>
              <a:rPr lang="pt-PT" sz="1200" dirty="0">
                <a:solidFill>
                  <a:srgbClr val="99CC00"/>
                </a:solidFill>
              </a:rPr>
              <a:t> de 2012</a:t>
            </a:r>
          </a:p>
        </p:txBody>
      </p:sp>
      <p:sp>
        <p:nvSpPr>
          <p:cNvPr id="16" name="Marcador de Posição de Conteúdo 1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48679"/>
            <a:ext cx="9144001" cy="5865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4693" y="6161138"/>
            <a:ext cx="4041775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100" y="6413402"/>
            <a:ext cx="2755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17858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>
            <a:alpha val="3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mmcaron\Desktop\Conf_AICEP_12dez2012-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800" y="548680"/>
            <a:ext cx="3884692" cy="5865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  <a:gradFill>
            <a:gsLst>
              <a:gs pos="0">
                <a:srgbClr val="003300"/>
              </a:gs>
              <a:gs pos="48000">
                <a:srgbClr val="336600"/>
              </a:gs>
              <a:gs pos="100000">
                <a:srgbClr val="156B13"/>
              </a:gs>
            </a:gsLst>
            <a:lin ang="2700000" scaled="1"/>
          </a:gradFill>
          <a:ln>
            <a:noFill/>
          </a:ln>
          <a:effectLst/>
        </p:spPr>
        <p:txBody>
          <a:bodyPr>
            <a:normAutofit fontScale="90000"/>
          </a:bodyPr>
          <a:lstStyle/>
          <a:p>
            <a:pPr>
              <a:spcBef>
                <a:spcPts val="2400"/>
              </a:spcBef>
            </a:pPr>
            <a:r>
              <a:rPr lang="pt-PT" sz="1600" dirty="0" smtClean="0"/>
              <a:t/>
            </a:r>
            <a:br>
              <a:rPr lang="pt-PT" sz="1600" dirty="0" smtClean="0"/>
            </a:br>
            <a:r>
              <a:rPr lang="pt-PT" sz="1800" b="1" dirty="0" smtClean="0">
                <a:solidFill>
                  <a:srgbClr val="99CC00"/>
                </a:solidFill>
              </a:rPr>
              <a:t>CONFERÊNCIA “AGRO-ALIMENTAR: GOVERNANÇA, COMPETITIVIDADE E INTERNACIONALIZAÇÃO” </a:t>
            </a:r>
            <a:br>
              <a:rPr lang="pt-PT" sz="1800" b="1" dirty="0" smtClean="0">
                <a:solidFill>
                  <a:srgbClr val="99CC00"/>
                </a:solidFill>
              </a:rPr>
            </a:br>
            <a:endParaRPr lang="pt-PT" sz="1800" dirty="0">
              <a:solidFill>
                <a:srgbClr val="99CC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0" y="6414345"/>
            <a:ext cx="9144000" cy="461665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48000">
                <a:srgbClr val="336600"/>
              </a:gs>
              <a:gs pos="100000">
                <a:srgbClr val="156B13"/>
              </a:gs>
            </a:gsLst>
            <a:lin ang="2700000" scaled="1"/>
            <a:tileRect/>
          </a:gradFill>
          <a:effectLst/>
        </p:spPr>
        <p:txBody>
          <a:bodyPr wrap="square">
            <a:spAutoFit/>
          </a:bodyPr>
          <a:lstStyle/>
          <a:p>
            <a:r>
              <a:rPr lang="pt-PT" sz="1200" dirty="0">
                <a:solidFill>
                  <a:srgbClr val="99CC00"/>
                </a:solidFill>
              </a:rPr>
              <a:t>Sala de </a:t>
            </a:r>
            <a:r>
              <a:rPr lang="pt-PT" sz="1200" dirty="0" smtClean="0">
                <a:solidFill>
                  <a:srgbClr val="99CC00"/>
                </a:solidFill>
              </a:rPr>
              <a:t>Atos</a:t>
            </a:r>
            <a:r>
              <a:rPr lang="pt-PT" sz="1200" dirty="0">
                <a:solidFill>
                  <a:srgbClr val="99CC00"/>
                </a:solidFill>
              </a:rPr>
              <a:t>, ISA</a:t>
            </a:r>
            <a:br>
              <a:rPr lang="pt-PT" sz="1200" dirty="0">
                <a:solidFill>
                  <a:srgbClr val="99CC00"/>
                </a:solidFill>
              </a:rPr>
            </a:br>
            <a:r>
              <a:rPr lang="pt-PT" sz="1200" dirty="0">
                <a:solidFill>
                  <a:srgbClr val="99CC00"/>
                </a:solidFill>
              </a:rPr>
              <a:t>12 de </a:t>
            </a:r>
            <a:r>
              <a:rPr lang="pt-PT" sz="1200" dirty="0" err="1">
                <a:solidFill>
                  <a:srgbClr val="99CC00"/>
                </a:solidFill>
              </a:rPr>
              <a:t>dezembro</a:t>
            </a:r>
            <a:r>
              <a:rPr lang="pt-PT" sz="1200" dirty="0">
                <a:solidFill>
                  <a:srgbClr val="99CC00"/>
                </a:solidFill>
              </a:rPr>
              <a:t> de 2012</a:t>
            </a:r>
          </a:p>
        </p:txBody>
      </p:sp>
      <p:sp>
        <p:nvSpPr>
          <p:cNvPr id="14" name="Marcador de Posição de Conteúdo 13"/>
          <p:cNvSpPr>
            <a:spLocks noGrp="1"/>
          </p:cNvSpPr>
          <p:nvPr>
            <p:ph sz="half" idx="2"/>
          </p:nvPr>
        </p:nvSpPr>
        <p:spPr>
          <a:xfrm>
            <a:off x="2301892" y="6162317"/>
            <a:ext cx="4038600" cy="504056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pt-PT" sz="900" dirty="0" smtClean="0">
                <a:solidFill>
                  <a:schemeClr val="bg1"/>
                </a:solidFill>
              </a:rPr>
              <a:t>Foto cedida por AICEP</a:t>
            </a:r>
            <a:endParaRPr lang="pt-PT" sz="900" dirty="0">
              <a:solidFill>
                <a:schemeClr val="bg1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4178" y="6397273"/>
            <a:ext cx="2755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17858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  <a:gradFill>
            <a:gsLst>
              <a:gs pos="0">
                <a:srgbClr val="003300"/>
              </a:gs>
              <a:gs pos="48000">
                <a:srgbClr val="336600"/>
              </a:gs>
              <a:gs pos="100000">
                <a:srgbClr val="156B13"/>
              </a:gs>
            </a:gsLst>
            <a:lin ang="2700000" scaled="1"/>
          </a:gradFill>
          <a:ln>
            <a:noFill/>
          </a:ln>
          <a:effectLst/>
        </p:spPr>
        <p:txBody>
          <a:bodyPr>
            <a:normAutofit fontScale="90000"/>
          </a:bodyPr>
          <a:lstStyle/>
          <a:p>
            <a:pPr>
              <a:spcBef>
                <a:spcPts val="2400"/>
              </a:spcBef>
            </a:pPr>
            <a:r>
              <a:rPr lang="pt-PT" sz="1600" dirty="0" smtClean="0"/>
              <a:t/>
            </a:r>
            <a:br>
              <a:rPr lang="pt-PT" sz="1600" dirty="0" smtClean="0"/>
            </a:br>
            <a:r>
              <a:rPr lang="pt-PT" sz="1800" b="1" dirty="0" smtClean="0">
                <a:solidFill>
                  <a:srgbClr val="99CC00"/>
                </a:solidFill>
              </a:rPr>
              <a:t>CONFERÊNCIA “AGRO-ALIMENTAR: GOVERNANÇA, COMPETITIVIDADE E INTERNACIONALIZAÇÃO” </a:t>
            </a:r>
            <a:br>
              <a:rPr lang="pt-PT" sz="1800" b="1" dirty="0" smtClean="0">
                <a:solidFill>
                  <a:srgbClr val="99CC00"/>
                </a:solidFill>
              </a:rPr>
            </a:br>
            <a:endParaRPr lang="pt-PT" sz="1800" dirty="0">
              <a:solidFill>
                <a:srgbClr val="99CC00"/>
              </a:solidFill>
            </a:endParaRPr>
          </a:p>
        </p:txBody>
      </p:sp>
      <p:sp>
        <p:nvSpPr>
          <p:cNvPr id="14" name="Marcador de Posição de Conteúdo 13"/>
          <p:cNvSpPr>
            <a:spLocks noGrp="1"/>
          </p:cNvSpPr>
          <p:nvPr>
            <p:ph sz="half" idx="2"/>
          </p:nvPr>
        </p:nvSpPr>
        <p:spPr>
          <a:xfrm>
            <a:off x="5111018" y="6162317"/>
            <a:ext cx="4038600" cy="504056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pt-PT" sz="900" dirty="0" smtClean="0">
                <a:solidFill>
                  <a:schemeClr val="bg1"/>
                </a:solidFill>
              </a:rPr>
              <a:t>Foto cedida por AICEP</a:t>
            </a:r>
            <a:endParaRPr lang="pt-PT" sz="900" dirty="0">
              <a:solidFill>
                <a:schemeClr val="bg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0" y="6414345"/>
            <a:ext cx="9144000" cy="461665"/>
          </a:xfrm>
          <a:prstGeom prst="rect">
            <a:avLst/>
          </a:prstGeom>
          <a:gradFill flip="none" rotWithShape="1">
            <a:gsLst>
              <a:gs pos="0">
                <a:srgbClr val="003300"/>
              </a:gs>
              <a:gs pos="48000">
                <a:srgbClr val="336600"/>
              </a:gs>
              <a:gs pos="100000">
                <a:srgbClr val="156B13"/>
              </a:gs>
            </a:gsLst>
            <a:lin ang="2700000" scaled="1"/>
            <a:tileRect/>
          </a:gradFill>
          <a:effectLst/>
        </p:spPr>
        <p:txBody>
          <a:bodyPr wrap="square">
            <a:spAutoFit/>
          </a:bodyPr>
          <a:lstStyle/>
          <a:p>
            <a:r>
              <a:rPr lang="pt-PT" sz="1200" dirty="0">
                <a:solidFill>
                  <a:srgbClr val="99CC00"/>
                </a:solidFill>
              </a:rPr>
              <a:t>Sala de </a:t>
            </a:r>
            <a:r>
              <a:rPr lang="pt-PT" sz="1200" dirty="0" smtClean="0">
                <a:solidFill>
                  <a:srgbClr val="99CC00"/>
                </a:solidFill>
              </a:rPr>
              <a:t>Atos</a:t>
            </a:r>
            <a:r>
              <a:rPr lang="pt-PT" sz="1200" dirty="0">
                <a:solidFill>
                  <a:srgbClr val="99CC00"/>
                </a:solidFill>
              </a:rPr>
              <a:t>, ISA</a:t>
            </a:r>
            <a:br>
              <a:rPr lang="pt-PT" sz="1200" dirty="0">
                <a:solidFill>
                  <a:srgbClr val="99CC00"/>
                </a:solidFill>
              </a:rPr>
            </a:br>
            <a:r>
              <a:rPr lang="pt-PT" sz="1200" dirty="0">
                <a:solidFill>
                  <a:srgbClr val="99CC00"/>
                </a:solidFill>
              </a:rPr>
              <a:t>12 de </a:t>
            </a:r>
            <a:r>
              <a:rPr lang="pt-PT" sz="1200" dirty="0" err="1">
                <a:solidFill>
                  <a:srgbClr val="99CC00"/>
                </a:solidFill>
              </a:rPr>
              <a:t>dezembro</a:t>
            </a:r>
            <a:r>
              <a:rPr lang="pt-PT" sz="1200" dirty="0">
                <a:solidFill>
                  <a:srgbClr val="99CC00"/>
                </a:solidFill>
              </a:rPr>
              <a:t> de 2012</a:t>
            </a:r>
          </a:p>
        </p:txBody>
      </p:sp>
      <p:sp>
        <p:nvSpPr>
          <p:cNvPr id="16" name="Marcador de Posição de Conteúdo 1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pt-PT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81"/>
            <a:ext cx="9144000" cy="5865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225" y="6138764"/>
            <a:ext cx="4041775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922" y="6413402"/>
            <a:ext cx="27559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178586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81</Words>
  <Application>Microsoft Office PowerPoint</Application>
  <PresentationFormat>Apresentação no Ecrã (4:3)</PresentationFormat>
  <Paragraphs>27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9</vt:i4>
      </vt:variant>
    </vt:vector>
  </HeadingPairs>
  <TitlesOfParts>
    <vt:vector size="10" baseType="lpstr">
      <vt:lpstr>Tema do Office</vt:lpstr>
      <vt:lpstr> CONFERÊNCIA “AGRO-ALIMENTAR: GOVERNANÇA, COMPETITIVIDADE E INTERNACIONALIZAÇÃO” </vt:lpstr>
      <vt:lpstr> CONFERÊNCIA “AGRO-ALIMENTAR: GOVERNANÇA, COMPETITIVIDADE E INTERNACIONALIZAÇÃO”  </vt:lpstr>
      <vt:lpstr> CONFERÊNCIA “AGRO-ALIMENTAR: GOVERNANÇA, COMPETITIVIDADE E INTERNACIONALIZAÇÃO”  </vt:lpstr>
      <vt:lpstr> CONFERÊNCIA “AGRO-ALIMENTAR: GOVERNANÇA, COMPETITIVIDADE E INTERNACIONALIZAÇÃO”  </vt:lpstr>
      <vt:lpstr> CONFERÊNCIA “AGRO-ALIMENTAR: GOVERNANÇA, COMPETITIVIDADE E INTERNACIONALIZAÇÃO”  </vt:lpstr>
      <vt:lpstr> CONFERÊNCIA “AGRO-ALIMENTAR: GOVERNANÇA, COMPETITIVIDADE E INTERNACIONALIZAÇÃO”  </vt:lpstr>
      <vt:lpstr> CONFERÊNCIA “AGRO-ALIMENTAR: GOVERNANÇA, COMPETITIVIDADE E INTERNACIONALIZAÇÃO”  </vt:lpstr>
      <vt:lpstr> CONFERÊNCIA “AGRO-ALIMENTAR: GOVERNANÇA, COMPETITIVIDADE E INTERNACIONALIZAÇÃO”  </vt:lpstr>
      <vt:lpstr> CONFERÊNCIA “AGRO-ALIMENTAR: GOVERNANÇA, COMPETITIVIDADE E INTERNACIONALIZAÇÃO”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CONFERÊNCIA “AGRO-ALIMENTAR: GOVERNANÇA, COMPETITIVIDADE E INTERNACIONALIZAÇÃO”  Sala de Actos, ISA 12 de dezembro de 2012</dc:title>
  <dc:creator>Maria Manuela Pereira Gouveia Ferreira Correia Caron</dc:creator>
  <cp:lastModifiedBy>Maria Manuela Pereira Gouveia Ferreira Correia Caron</cp:lastModifiedBy>
  <cp:revision>12</cp:revision>
  <dcterms:created xsi:type="dcterms:W3CDTF">2013-01-03T16:29:25Z</dcterms:created>
  <dcterms:modified xsi:type="dcterms:W3CDTF">2013-01-04T11:21:55Z</dcterms:modified>
</cp:coreProperties>
</file>